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277" r:id="rId6"/>
    <p:sldId id="279" r:id="rId7"/>
    <p:sldId id="276"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E"/>
    <a:srgbClr val="E6F2DE"/>
    <a:srgbClr val="36A2FC"/>
    <a:srgbClr val="7BC2FD"/>
    <a:srgbClr val="FF0066"/>
    <a:srgbClr val="EBF0F9"/>
    <a:srgbClr val="ED1323"/>
    <a:srgbClr val="FFFC00"/>
    <a:srgbClr val="FA2E18"/>
    <a:srgbClr val="169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8" autoAdjust="0"/>
    <p:restoredTop sz="94689" autoAdjust="0"/>
  </p:normalViewPr>
  <p:slideViewPr>
    <p:cSldViewPr snapToGrid="0" snapToObjects="1">
      <p:cViewPr varScale="1">
        <p:scale>
          <a:sx n="108" d="100"/>
          <a:sy n="108" d="100"/>
        </p:scale>
        <p:origin x="123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BEA9F-5E4A-4045-BB9E-D4CCEF8979B0}" type="datetimeFigureOut">
              <a:rPr lang="en-GB" smtClean="0"/>
              <a:t>14/10/2021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C23FF-2B9C-48C0-87A6-A896CC17F255}" type="slidenum">
              <a:rPr lang="en-GB" smtClean="0"/>
              <a:t>‹#›</a:t>
            </a:fld>
            <a:endParaRPr lang="en-GB" dirty="0"/>
          </a:p>
        </p:txBody>
      </p:sp>
    </p:spTree>
    <p:extLst>
      <p:ext uri="{BB962C8B-B14F-4D97-AF65-F5344CB8AC3E}">
        <p14:creationId xmlns:p14="http://schemas.microsoft.com/office/powerpoint/2010/main" val="45727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0C23FF-2B9C-48C0-87A6-A896CC17F255}" type="slidenum">
              <a:rPr lang="en-GB" smtClean="0"/>
              <a:t>1</a:t>
            </a:fld>
            <a:endParaRPr lang="en-GB" dirty="0"/>
          </a:p>
        </p:txBody>
      </p:sp>
    </p:spTree>
    <p:extLst>
      <p:ext uri="{BB962C8B-B14F-4D97-AF65-F5344CB8AC3E}">
        <p14:creationId xmlns:p14="http://schemas.microsoft.com/office/powerpoint/2010/main" val="250436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9703644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57827096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2821178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71791139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91314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5668638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8354070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2317888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9335843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12371160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27301739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14/10/2021</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gn on the side of a building&#10;&#10;Description automatically generated">
            <a:extLst>
              <a:ext uri="{FF2B5EF4-FFF2-40B4-BE49-F238E27FC236}">
                <a16:creationId xmlns:a16="http://schemas.microsoft.com/office/drawing/2014/main" id="{37344B69-9EFE-49B1-AB9C-75BC4440A5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11298" y="-20527"/>
            <a:ext cx="3180702" cy="687852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4543"/>
            <a:ext cx="9153729" cy="6882543"/>
          </a:xfrm>
          <a:prstGeom prst="rect">
            <a:avLst/>
          </a:prstGeom>
        </p:spPr>
      </p:pic>
      <p:sp>
        <p:nvSpPr>
          <p:cNvPr id="2" name="Title 1"/>
          <p:cNvSpPr>
            <a:spLocks noGrp="1"/>
          </p:cNvSpPr>
          <p:nvPr>
            <p:ph type="ctrTitle"/>
          </p:nvPr>
        </p:nvSpPr>
        <p:spPr>
          <a:xfrm>
            <a:off x="415038" y="1332689"/>
            <a:ext cx="7400225" cy="533299"/>
          </a:xfrm>
        </p:spPr>
        <p:txBody>
          <a:bodyPr>
            <a:normAutofit/>
          </a:bodyPr>
          <a:lstStyle/>
          <a:p>
            <a:pPr algn="l"/>
            <a:r>
              <a:rPr lang="en-US" sz="2400" dirty="0">
                <a:latin typeface="Gill Sans" charset="0"/>
                <a:ea typeface="Gill Sans" charset="0"/>
                <a:cs typeface="Gill Sans" charset="0"/>
              </a:rPr>
              <a:t>MAF Gradual Return to the Office</a:t>
            </a:r>
          </a:p>
        </p:txBody>
      </p:sp>
      <p:sp>
        <p:nvSpPr>
          <p:cNvPr id="3" name="Subtitle 2"/>
          <p:cNvSpPr>
            <a:spLocks noGrp="1"/>
          </p:cNvSpPr>
          <p:nvPr>
            <p:ph type="subTitle" idx="1"/>
          </p:nvPr>
        </p:nvSpPr>
        <p:spPr>
          <a:xfrm>
            <a:off x="415039" y="1938609"/>
            <a:ext cx="6460546" cy="391353"/>
          </a:xfrm>
        </p:spPr>
        <p:txBody>
          <a:bodyPr>
            <a:normAutofit fontScale="92500" lnSpcReduction="10000"/>
          </a:bodyPr>
          <a:lstStyle/>
          <a:p>
            <a:pPr algn="l"/>
            <a:r>
              <a:rPr lang="en-US" dirty="0">
                <a:latin typeface="Gill Sans Light" charset="0"/>
                <a:ea typeface="Gill Sans Light" charset="0"/>
                <a:cs typeface="Gill Sans Light" charset="0"/>
              </a:rPr>
              <a:t>Shift Patterns and Desk Arrangements</a:t>
            </a:r>
          </a:p>
        </p:txBody>
      </p:sp>
      <p:sp>
        <p:nvSpPr>
          <p:cNvPr id="5" name="Title 1"/>
          <p:cNvSpPr txBox="1">
            <a:spLocks/>
          </p:cNvSpPr>
          <p:nvPr/>
        </p:nvSpPr>
        <p:spPr>
          <a:xfrm>
            <a:off x="415038" y="4968606"/>
            <a:ext cx="3367252" cy="6853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latin typeface="Gill Sans" charset="0"/>
                <a:ea typeface="Gill Sans" charset="0"/>
                <a:cs typeface="Gill Sans" charset="0"/>
              </a:rPr>
              <a:t>October 2021</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003" y="1723113"/>
            <a:ext cx="303449" cy="309518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56584" y="5950100"/>
            <a:ext cx="2827100" cy="460836"/>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44216" y="5921321"/>
            <a:ext cx="643421" cy="633208"/>
          </a:xfrm>
          <a:prstGeom prst="rect">
            <a:avLst/>
          </a:prstGeom>
        </p:spPr>
      </p:pic>
    </p:spTree>
    <p:extLst>
      <p:ext uri="{BB962C8B-B14F-4D97-AF65-F5344CB8AC3E}">
        <p14:creationId xmlns:p14="http://schemas.microsoft.com/office/powerpoint/2010/main" val="205775819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D899-44B8-4363-8B4B-9BAE46995B25}"/>
              </a:ext>
            </a:extLst>
          </p:cNvPr>
          <p:cNvSpPr>
            <a:spLocks noGrp="1"/>
          </p:cNvSpPr>
          <p:nvPr>
            <p:ph type="title"/>
          </p:nvPr>
        </p:nvSpPr>
        <p:spPr>
          <a:xfrm>
            <a:off x="886693" y="498925"/>
            <a:ext cx="4704470" cy="563341"/>
          </a:xfrm>
        </p:spPr>
        <p:txBody>
          <a:bodyPr>
            <a:normAutofit/>
          </a:bodyPr>
          <a:lstStyle/>
          <a:p>
            <a:r>
              <a:rPr lang="en-GB" sz="2800" dirty="0"/>
              <a:t>Return to the Office Roster</a:t>
            </a:r>
          </a:p>
        </p:txBody>
      </p:sp>
      <p:sp>
        <p:nvSpPr>
          <p:cNvPr id="3" name="Content Placeholder 2">
            <a:extLst>
              <a:ext uri="{FF2B5EF4-FFF2-40B4-BE49-F238E27FC236}">
                <a16:creationId xmlns:a16="http://schemas.microsoft.com/office/drawing/2014/main" id="{3CBFDDA1-0993-433F-8115-4B9CCA0E6238}"/>
              </a:ext>
            </a:extLst>
          </p:cNvPr>
          <p:cNvSpPr>
            <a:spLocks noGrp="1"/>
          </p:cNvSpPr>
          <p:nvPr>
            <p:ph idx="1"/>
          </p:nvPr>
        </p:nvSpPr>
        <p:spPr>
          <a:xfrm>
            <a:off x="824549" y="2376578"/>
            <a:ext cx="10072039" cy="4351338"/>
          </a:xfrm>
        </p:spPr>
        <p:txBody>
          <a:bodyPr>
            <a:normAutofit/>
          </a:bodyPr>
          <a:lstStyle/>
          <a:p>
            <a:r>
              <a:rPr lang="en-US" sz="2400" dirty="0">
                <a:latin typeface="Gill Sans"/>
              </a:rPr>
              <a:t>The gradual return to work programme for MAF has been adjusted, and is now based on a limited number of employees returning of no more than 50%.  </a:t>
            </a:r>
          </a:p>
          <a:p>
            <a:r>
              <a:rPr lang="en-US" sz="2400" dirty="0">
                <a:latin typeface="Gill Sans"/>
              </a:rPr>
              <a:t>This return, with limited capacity numbers is the next step in the overall programme of return to normality.  One of the cornerstones the return to the workplace will be the physical segregation of 1.5m for each employee.</a:t>
            </a:r>
          </a:p>
          <a:p>
            <a:r>
              <a:rPr lang="en-US" sz="2400" dirty="0">
                <a:latin typeface="Gill Sans"/>
              </a:rPr>
              <a:t>This is managed by desks spaced appropriately, </a:t>
            </a:r>
            <a:r>
              <a:rPr lang="en-GB" sz="2400" dirty="0">
                <a:latin typeface="Gill Sans"/>
              </a:rPr>
              <a:t>coloured</a:t>
            </a:r>
            <a:r>
              <a:rPr lang="en-US" sz="2400" dirty="0">
                <a:latin typeface="Gill Sans"/>
              </a:rPr>
              <a:t> with a green or yellow marker on the bottom right corner, in conjunction with a weekly roster aligned to the desk colours.</a:t>
            </a:r>
            <a:endParaRPr lang="en-GB" sz="2400" dirty="0">
              <a:latin typeface="Gill Sans"/>
            </a:endParaRPr>
          </a:p>
        </p:txBody>
      </p:sp>
      <p:pic>
        <p:nvPicPr>
          <p:cNvPr id="23" name="Picture 22">
            <a:extLst>
              <a:ext uri="{FF2B5EF4-FFF2-40B4-BE49-F238E27FC236}">
                <a16:creationId xmlns:a16="http://schemas.microsoft.com/office/drawing/2014/main" id="{46AA7FE7-7445-4758-9009-3D471FF54383}"/>
              </a:ext>
            </a:extLst>
          </p:cNvPr>
          <p:cNvPicPr>
            <a:picLocks noChangeAspect="1"/>
          </p:cNvPicPr>
          <p:nvPr/>
        </p:nvPicPr>
        <p:blipFill>
          <a:blip r:embed="rId2"/>
          <a:stretch>
            <a:fillRect/>
          </a:stretch>
        </p:blipFill>
        <p:spPr>
          <a:xfrm>
            <a:off x="10032583" y="405292"/>
            <a:ext cx="1389102" cy="1694239"/>
          </a:xfrm>
          <a:prstGeom prst="rect">
            <a:avLst/>
          </a:prstGeom>
        </p:spPr>
      </p:pic>
    </p:spTree>
    <p:extLst>
      <p:ext uri="{BB962C8B-B14F-4D97-AF65-F5344CB8AC3E}">
        <p14:creationId xmlns:p14="http://schemas.microsoft.com/office/powerpoint/2010/main" val="23296737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49640A-98BE-43BD-9FDF-144C7935A37A}"/>
              </a:ext>
            </a:extLst>
          </p:cNvPr>
          <p:cNvGrpSpPr/>
          <p:nvPr/>
        </p:nvGrpSpPr>
        <p:grpSpPr>
          <a:xfrm flipH="1">
            <a:off x="5275814" y="984770"/>
            <a:ext cx="3120675" cy="3436537"/>
            <a:chOff x="1226142" y="120709"/>
            <a:chExt cx="4694931" cy="5331752"/>
          </a:xfrm>
        </p:grpSpPr>
        <p:pic>
          <p:nvPicPr>
            <p:cNvPr id="7" name="Picture 6">
              <a:extLst>
                <a:ext uri="{FF2B5EF4-FFF2-40B4-BE49-F238E27FC236}">
                  <a16:creationId xmlns:a16="http://schemas.microsoft.com/office/drawing/2014/main" id="{AE00349C-385B-4466-843E-E2DF88F122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226142" y="120709"/>
              <a:ext cx="4694931" cy="533175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1B542AC-B772-4473-B87B-5C653C404FA6}"/>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200000">
              <a:off x="3549560" y="1868579"/>
              <a:ext cx="741979" cy="865211"/>
            </a:xfrm>
            <a:prstGeom prst="rect">
              <a:avLst/>
            </a:prstGeom>
            <a:scene3d>
              <a:camera prst="isometricRightUp">
                <a:rot lat="2436520" lon="17507493" rev="899812"/>
              </a:camera>
              <a:lightRig rig="threePt" dir="t"/>
            </a:scene3d>
          </p:spPr>
        </p:pic>
      </p:grpSp>
      <p:grpSp>
        <p:nvGrpSpPr>
          <p:cNvPr id="2" name="Group 1">
            <a:extLst>
              <a:ext uri="{FF2B5EF4-FFF2-40B4-BE49-F238E27FC236}">
                <a16:creationId xmlns:a16="http://schemas.microsoft.com/office/drawing/2014/main" id="{0DF30969-FB64-4620-8629-86C2ECD788BA}"/>
              </a:ext>
            </a:extLst>
          </p:cNvPr>
          <p:cNvGrpSpPr/>
          <p:nvPr/>
        </p:nvGrpSpPr>
        <p:grpSpPr>
          <a:xfrm>
            <a:off x="8798782" y="970984"/>
            <a:ext cx="2752692" cy="3385256"/>
            <a:chOff x="7475278" y="1022290"/>
            <a:chExt cx="3275742" cy="4072163"/>
          </a:xfrm>
        </p:grpSpPr>
        <p:pic>
          <p:nvPicPr>
            <p:cNvPr id="12" name="Picture 11">
              <a:extLst>
                <a:ext uri="{FF2B5EF4-FFF2-40B4-BE49-F238E27FC236}">
                  <a16:creationId xmlns:a16="http://schemas.microsoft.com/office/drawing/2014/main" id="{C88B2B3D-FC72-49CD-BBBC-B1BE65F1CBF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477" y="1022290"/>
              <a:ext cx="2659543" cy="3125605"/>
            </a:xfrm>
            <a:prstGeom prst="rect">
              <a:avLst/>
            </a:prstGeom>
            <a:noFill/>
            <a:ln>
              <a:solidFill>
                <a:schemeClr val="bg1">
                  <a:lumMod val="85000"/>
                </a:schemeClr>
              </a:solid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A3585727-37AD-4C98-B781-AFCA6F27C84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75278" y="1963254"/>
              <a:ext cx="2659543" cy="3131199"/>
            </a:xfrm>
            <a:prstGeom prst="rect">
              <a:avLst/>
            </a:prstGeom>
            <a:noFill/>
            <a:ln>
              <a:solidFill>
                <a:schemeClr val="bg1">
                  <a:lumMod val="85000"/>
                </a:schemeClr>
              </a:solidFill>
            </a:ln>
            <a:effectLst>
              <a:outerShdw blurRad="63500" sx="102000" sy="102000" algn="ctr" rotWithShape="0">
                <a:prstClr val="black">
                  <a:alpha val="40000"/>
                </a:prstClr>
              </a:outerShdw>
            </a:effectLst>
          </p:spPr>
        </p:pic>
      </p:grpSp>
      <p:sp>
        <p:nvSpPr>
          <p:cNvPr id="4" name="Speech Bubble: Oval 3">
            <a:extLst>
              <a:ext uri="{FF2B5EF4-FFF2-40B4-BE49-F238E27FC236}">
                <a16:creationId xmlns:a16="http://schemas.microsoft.com/office/drawing/2014/main" id="{44F11406-B20C-4199-BD4C-BB1954F7168B}"/>
              </a:ext>
            </a:extLst>
          </p:cNvPr>
          <p:cNvSpPr/>
          <p:nvPr/>
        </p:nvSpPr>
        <p:spPr>
          <a:xfrm rot="13246157">
            <a:off x="6003100" y="1874311"/>
            <a:ext cx="1204885" cy="1197245"/>
          </a:xfrm>
          <a:prstGeom prst="wedgeEllipseCallout">
            <a:avLst>
              <a:gd name="adj1" fmla="val -134476"/>
              <a:gd name="adj2" fmla="val 109128"/>
            </a:avLst>
          </a:prstGeom>
          <a:noFill/>
          <a:ln w="28575">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pic>
        <p:nvPicPr>
          <p:cNvPr id="15" name="Picture 14" descr="A close up of a map&#10;&#10;Description automatically generated">
            <a:extLst>
              <a:ext uri="{FF2B5EF4-FFF2-40B4-BE49-F238E27FC236}">
                <a16:creationId xmlns:a16="http://schemas.microsoft.com/office/drawing/2014/main" id="{B5114E2E-8AA4-4378-B0CF-36D30B3E19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2715" y="4029692"/>
            <a:ext cx="2329547" cy="2462663"/>
          </a:xfrm>
          <a:prstGeom prst="rect">
            <a:avLst/>
          </a:prstGeom>
        </p:spPr>
      </p:pic>
      <p:sp>
        <p:nvSpPr>
          <p:cNvPr id="16" name="Title 1">
            <a:extLst>
              <a:ext uri="{FF2B5EF4-FFF2-40B4-BE49-F238E27FC236}">
                <a16:creationId xmlns:a16="http://schemas.microsoft.com/office/drawing/2014/main" id="{C18EEF03-F89D-4743-8066-927C4914C8F0}"/>
              </a:ext>
            </a:extLst>
          </p:cNvPr>
          <p:cNvSpPr>
            <a:spLocks noGrp="1"/>
          </p:cNvSpPr>
          <p:nvPr>
            <p:ph type="title"/>
          </p:nvPr>
        </p:nvSpPr>
        <p:spPr>
          <a:xfrm>
            <a:off x="875137" y="728939"/>
            <a:ext cx="2543327" cy="511661"/>
          </a:xfrm>
        </p:spPr>
        <p:txBody>
          <a:bodyPr>
            <a:normAutofit/>
          </a:bodyPr>
          <a:lstStyle/>
          <a:p>
            <a:r>
              <a:rPr lang="en-GB" sz="2800" dirty="0">
                <a:latin typeface="+mn-lt"/>
                <a:ea typeface="Segoe UI" panose="020B0502040204020203" pitchFamily="34" charset="0"/>
                <a:cs typeface="Segoe UI" panose="020B0502040204020203" pitchFamily="34" charset="0"/>
              </a:rPr>
              <a:t>Desk Allocation</a:t>
            </a:r>
          </a:p>
        </p:txBody>
      </p:sp>
      <p:sp>
        <p:nvSpPr>
          <p:cNvPr id="17" name="Content Placeholder 2">
            <a:extLst>
              <a:ext uri="{FF2B5EF4-FFF2-40B4-BE49-F238E27FC236}">
                <a16:creationId xmlns:a16="http://schemas.microsoft.com/office/drawing/2014/main" id="{F285F6D4-6538-4F71-A633-A628E981D5CF}"/>
              </a:ext>
            </a:extLst>
          </p:cNvPr>
          <p:cNvSpPr>
            <a:spLocks noGrp="1"/>
          </p:cNvSpPr>
          <p:nvPr>
            <p:ph idx="1"/>
          </p:nvPr>
        </p:nvSpPr>
        <p:spPr>
          <a:xfrm>
            <a:off x="874182" y="2411506"/>
            <a:ext cx="3999339" cy="3889469"/>
          </a:xfrm>
        </p:spPr>
        <p:txBody>
          <a:bodyPr>
            <a:normAutofit/>
          </a:bodyPr>
          <a:lstStyle/>
          <a:p>
            <a:pPr marL="0" indent="0" algn="just">
              <a:buNone/>
            </a:pPr>
            <a:r>
              <a:rPr lang="en-US" sz="2400" dirty="0">
                <a:latin typeface="Gill Sans"/>
              </a:rPr>
              <a:t>Each desk has been labelled with a Green or Yellow sticker placed on the bottom right corner. The </a:t>
            </a:r>
            <a:r>
              <a:rPr lang="en-GB" sz="2400" dirty="0">
                <a:latin typeface="Gill Sans"/>
              </a:rPr>
              <a:t>colours</a:t>
            </a:r>
            <a:r>
              <a:rPr lang="en-US" sz="2400" dirty="0">
                <a:latin typeface="Gill Sans"/>
              </a:rPr>
              <a:t> denote the week in which that employee is shifted to work and is in accordance with a desk layout conforming with the 1.5 </a:t>
            </a:r>
            <a:r>
              <a:rPr lang="en-US" sz="2400" dirty="0" err="1">
                <a:latin typeface="Gill Sans"/>
              </a:rPr>
              <a:t>metre</a:t>
            </a:r>
            <a:r>
              <a:rPr lang="en-US" sz="2400" dirty="0">
                <a:latin typeface="Gill Sans"/>
              </a:rPr>
              <a:t> social distancing requirement.</a:t>
            </a:r>
          </a:p>
        </p:txBody>
      </p:sp>
      <p:pic>
        <p:nvPicPr>
          <p:cNvPr id="18" name="Picture 17">
            <a:extLst>
              <a:ext uri="{FF2B5EF4-FFF2-40B4-BE49-F238E27FC236}">
                <a16:creationId xmlns:a16="http://schemas.microsoft.com/office/drawing/2014/main" id="{6F6D1AFB-60E7-45C3-B211-31816CE6A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9260128" y="3261038"/>
            <a:ext cx="1254996" cy="166448"/>
          </a:xfrm>
          <a:prstGeom prst="rect">
            <a:avLst/>
          </a:prstGeom>
        </p:spPr>
      </p:pic>
      <p:sp>
        <p:nvSpPr>
          <p:cNvPr id="9" name="TextBox 8">
            <a:extLst>
              <a:ext uri="{FF2B5EF4-FFF2-40B4-BE49-F238E27FC236}">
                <a16:creationId xmlns:a16="http://schemas.microsoft.com/office/drawing/2014/main" id="{4E3E049D-64FB-4F0D-B609-0D5209E399BA}"/>
              </a:ext>
            </a:extLst>
          </p:cNvPr>
          <p:cNvSpPr txBox="1"/>
          <p:nvPr/>
        </p:nvSpPr>
        <p:spPr>
          <a:xfrm>
            <a:off x="9345794" y="3166107"/>
            <a:ext cx="1309688" cy="338554"/>
          </a:xfrm>
          <a:prstGeom prst="rect">
            <a:avLst/>
          </a:prstGeom>
          <a:noFill/>
        </p:spPr>
        <p:txBody>
          <a:bodyPr wrap="square" rtlCol="0">
            <a:spAutoFit/>
          </a:bodyPr>
          <a:lstStyle/>
          <a:p>
            <a:r>
              <a:rPr lang="en-GB" sz="1600" b="1" dirty="0">
                <a:solidFill>
                  <a:schemeClr val="bg1"/>
                </a:solidFill>
                <a:latin typeface="Gill Sans"/>
              </a:rPr>
              <a:t>1.5 Metres</a:t>
            </a:r>
          </a:p>
        </p:txBody>
      </p:sp>
    </p:spTree>
    <p:extLst>
      <p:ext uri="{BB962C8B-B14F-4D97-AF65-F5344CB8AC3E}">
        <p14:creationId xmlns:p14="http://schemas.microsoft.com/office/powerpoint/2010/main" val="163385745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07" y="221272"/>
            <a:ext cx="7468778" cy="511661"/>
          </a:xfrm>
        </p:spPr>
        <p:txBody>
          <a:bodyPr>
            <a:normAutofit/>
          </a:bodyPr>
          <a:lstStyle/>
          <a:p>
            <a:r>
              <a:rPr lang="en-GB" sz="2400" dirty="0">
                <a:ea typeface="Segoe UI" panose="020B0502040204020203" pitchFamily="34" charset="0"/>
                <a:cs typeface="Segoe UI" panose="020B0502040204020203" pitchFamily="34" charset="0"/>
              </a:rPr>
              <a:t>MAF Return to the Office - Weekly Shift Pattern</a:t>
            </a:r>
          </a:p>
        </p:txBody>
      </p:sp>
      <p:sp>
        <p:nvSpPr>
          <p:cNvPr id="6" name="Rectangle 5"/>
          <p:cNvSpPr/>
          <p:nvPr/>
        </p:nvSpPr>
        <p:spPr>
          <a:xfrm rot="3664922">
            <a:off x="6292189" y="3764281"/>
            <a:ext cx="2495550" cy="35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7C839834-339D-4C51-AE04-ACD35B250EA9}"/>
              </a:ext>
            </a:extLst>
          </p:cNvPr>
          <p:cNvSpPr txBox="1"/>
          <p:nvPr/>
        </p:nvSpPr>
        <p:spPr>
          <a:xfrm>
            <a:off x="867717" y="1053279"/>
            <a:ext cx="4903240" cy="4787907"/>
          </a:xfrm>
          <a:prstGeom prst="rect">
            <a:avLst/>
          </a:prstGeom>
        </p:spPr>
        <p:txBody>
          <a:bodyPr vert="horz" lIns="91440" tIns="45720" rIns="91440" bIns="45720" rtlCol="0">
            <a:normAutofit/>
          </a:bodyPr>
          <a:lstStyle>
            <a:lvl1pPr indent="0">
              <a:lnSpc>
                <a:spcPct val="90000"/>
              </a:lnSpc>
              <a:spcBef>
                <a:spcPts val="1000"/>
              </a:spcBef>
              <a:buFont typeface="Arial"/>
              <a:buNone/>
              <a:defRPr sz="2800">
                <a:latin typeface="Gill Sans Light"/>
              </a:defRPr>
            </a:lvl1pPr>
            <a:lvl2pPr marL="685800" indent="-228600">
              <a:lnSpc>
                <a:spcPct val="90000"/>
              </a:lnSpc>
              <a:spcBef>
                <a:spcPts val="500"/>
              </a:spcBef>
              <a:buFont typeface="Arial"/>
              <a:buChar char="•"/>
              <a:defRPr sz="2400">
                <a:latin typeface="Gill Sans Light"/>
              </a:defRPr>
            </a:lvl2pPr>
            <a:lvl3pPr marL="1143000" indent="-228600">
              <a:lnSpc>
                <a:spcPct val="90000"/>
              </a:lnSpc>
              <a:spcBef>
                <a:spcPts val="500"/>
              </a:spcBef>
              <a:buFont typeface="Arial"/>
              <a:buChar char="•"/>
              <a:defRPr sz="2000">
                <a:latin typeface="Gill Sans Light"/>
              </a:defRPr>
            </a:lvl3pPr>
            <a:lvl4pPr marL="1600200" indent="-228600">
              <a:lnSpc>
                <a:spcPct val="90000"/>
              </a:lnSpc>
              <a:spcBef>
                <a:spcPts val="500"/>
              </a:spcBef>
              <a:buFont typeface="Arial"/>
              <a:buChar char="•"/>
              <a:defRPr>
                <a:latin typeface="Gill Sans Light"/>
              </a:defRPr>
            </a:lvl4pPr>
            <a:lvl5pPr marL="2057400" indent="-228600">
              <a:lnSpc>
                <a:spcPct val="90000"/>
              </a:lnSpc>
              <a:spcBef>
                <a:spcPts val="500"/>
              </a:spcBef>
              <a:buFont typeface="Arial"/>
              <a:buChar char="•"/>
              <a:defRPr>
                <a:latin typeface="Gill Sans Light"/>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GB" sz="2400" dirty="0"/>
          </a:p>
        </p:txBody>
      </p:sp>
      <p:sp>
        <p:nvSpPr>
          <p:cNvPr id="18" name="TextBox 17">
            <a:extLst>
              <a:ext uri="{FF2B5EF4-FFF2-40B4-BE49-F238E27FC236}">
                <a16:creationId xmlns:a16="http://schemas.microsoft.com/office/drawing/2014/main" id="{AE523443-FA86-487B-B75A-EF6048CE8923}"/>
              </a:ext>
            </a:extLst>
          </p:cNvPr>
          <p:cNvSpPr txBox="1"/>
          <p:nvPr/>
        </p:nvSpPr>
        <p:spPr>
          <a:xfrm>
            <a:off x="480819" y="1132205"/>
            <a:ext cx="6983850" cy="4401205"/>
          </a:xfrm>
          <a:prstGeom prst="rect">
            <a:avLst/>
          </a:prstGeom>
          <a:noFill/>
        </p:spPr>
        <p:txBody>
          <a:bodyPr wrap="square">
            <a:spAutoFit/>
          </a:bodyPr>
          <a:lstStyle/>
          <a:p>
            <a:pPr marL="342900" indent="-342900" algn="just">
              <a:buFont typeface="Arial" panose="020B0604020202020204" pitchFamily="34" charset="0"/>
              <a:buChar char="•"/>
            </a:pPr>
            <a:r>
              <a:rPr lang="en-GB" sz="2000" dirty="0">
                <a:latin typeface="Gill Sans"/>
              </a:rPr>
              <a:t>The weekly roster has been prepared to ensure that each member of staff, when allocated to their desk position knows what week to come in to work and where to sit. This may be in their original desk position or a re-allocated desk space depending on departmental requirement. The implementation of this weekly roster started on 12</a:t>
            </a:r>
            <a:r>
              <a:rPr lang="en-GB" sz="2000" baseline="30000" dirty="0">
                <a:latin typeface="Gill Sans"/>
              </a:rPr>
              <a:t>th</a:t>
            </a:r>
            <a:r>
              <a:rPr lang="en-GB" sz="2000" dirty="0">
                <a:latin typeface="Gill Sans"/>
              </a:rPr>
              <a:t> July 2020, wit </a:t>
            </a:r>
            <a:r>
              <a:rPr lang="en-GB" sz="2000" dirty="0" err="1">
                <a:latin typeface="Gill Sans"/>
              </a:rPr>
              <a:t>hthis</a:t>
            </a:r>
            <a:r>
              <a:rPr lang="en-GB" sz="2000" dirty="0">
                <a:latin typeface="Gill Sans"/>
              </a:rPr>
              <a:t> revision being effective w/c 17</a:t>
            </a:r>
            <a:r>
              <a:rPr lang="en-GB" sz="2000" baseline="30000" dirty="0">
                <a:latin typeface="Gill Sans"/>
              </a:rPr>
              <a:t>th</a:t>
            </a:r>
            <a:r>
              <a:rPr lang="en-GB" sz="2000" dirty="0">
                <a:latin typeface="Gill Sans"/>
              </a:rPr>
              <a:t> October 2021.</a:t>
            </a:r>
          </a:p>
          <a:p>
            <a:endParaRPr lang="en-GB" sz="2000" dirty="0">
              <a:latin typeface="Gill Sans"/>
            </a:endParaRPr>
          </a:p>
          <a:p>
            <a:pPr marL="342900" indent="-342900" algn="just">
              <a:buFont typeface="Arial" panose="020B0604020202020204" pitchFamily="34" charset="0"/>
              <a:buChar char="•"/>
            </a:pPr>
            <a:r>
              <a:rPr lang="en-US" sz="2000" dirty="0">
                <a:latin typeface="Gill Sans"/>
              </a:rPr>
              <a:t>In order to ensure numbers do not exceed 50%, team leaders will use their judgement and discretion to ensure that no more than the appropriate number of staff return to the office during this initial period. Over time, these numbers may increase gradually, and as a result staff will be advised when they should return via their team leader.</a:t>
            </a:r>
            <a:endParaRPr lang="en-GB" sz="2000" dirty="0">
              <a:latin typeface="Gill Sans"/>
            </a:endParaRPr>
          </a:p>
        </p:txBody>
      </p:sp>
      <p:pic>
        <p:nvPicPr>
          <p:cNvPr id="3" name="Picture 2">
            <a:extLst>
              <a:ext uri="{FF2B5EF4-FFF2-40B4-BE49-F238E27FC236}">
                <a16:creationId xmlns:a16="http://schemas.microsoft.com/office/drawing/2014/main" id="{7970F07B-A6B2-4EC4-8A36-292A51A4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756" y="564336"/>
            <a:ext cx="4162425" cy="5276850"/>
          </a:xfrm>
          <a:prstGeom prst="rect">
            <a:avLst/>
          </a:prstGeom>
        </p:spPr>
      </p:pic>
    </p:spTree>
    <p:extLst>
      <p:ext uri="{BB962C8B-B14F-4D97-AF65-F5344CB8AC3E}">
        <p14:creationId xmlns:p14="http://schemas.microsoft.com/office/powerpoint/2010/main" val="5920521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5EEC5EC-99C8-4975-9AC3-9CB49FA47659}"/>
              </a:ext>
            </a:extLst>
          </p:cNvPr>
          <p:cNvSpPr txBox="1"/>
          <p:nvPr/>
        </p:nvSpPr>
        <p:spPr>
          <a:xfrm>
            <a:off x="867006" y="1292268"/>
            <a:ext cx="8126073" cy="4249946"/>
          </a:xfrm>
          <a:prstGeom prst="rect">
            <a:avLst/>
          </a:prstGeom>
          <a:noFill/>
        </p:spPr>
        <p:txBody>
          <a:bodyPr wrap="square" lIns="0" tIns="0" rIns="0" bIns="0">
            <a:spAutoFit/>
          </a:bodyPr>
          <a:lstStyle/>
          <a:p>
            <a:pPr marL="285750" indent="-285750" algn="just">
              <a:lnSpc>
                <a:spcPct val="107000"/>
              </a:lnSpc>
              <a:spcAft>
                <a:spcPts val="800"/>
              </a:spcAft>
              <a:buFont typeface="Arial" panose="020B0604020202020204" pitchFamily="34" charset="0"/>
              <a:buChar char="•"/>
            </a:pPr>
            <a:r>
              <a:rPr lang="en-GB" dirty="0">
                <a:effectLst/>
                <a:latin typeface="Gill Sans"/>
                <a:ea typeface="Calibri" panose="020F0502020204030204" pitchFamily="34" charset="0"/>
                <a:cs typeface="Times New Roman" panose="02020603050405020304" pitchFamily="18" charset="0"/>
              </a:rPr>
              <a:t>To ensure those staff who have been identified to return to work are regularly</a:t>
            </a:r>
            <a:r>
              <a:rPr lang="en-GB" dirty="0">
                <a:latin typeface="Gill Sans"/>
                <a:ea typeface="Calibri" panose="020F0502020204030204" pitchFamily="34" charset="0"/>
                <a:cs typeface="Times New Roman" panose="02020603050405020304" pitchFamily="18" charset="0"/>
              </a:rPr>
              <a:t> </a:t>
            </a:r>
            <a:r>
              <a:rPr lang="en-GB" dirty="0">
                <a:effectLst/>
                <a:latin typeface="Gill Sans"/>
                <a:ea typeface="Calibri" panose="020F0502020204030204" pitchFamily="34" charset="0"/>
                <a:cs typeface="Times New Roman" panose="02020603050405020304" pitchFamily="18" charset="0"/>
              </a:rPr>
              <a:t>reminded, a weekly communication will be issued, notifying you of the requirement to return. This reminder will be in conjunction with communication by your team leader, again to ensure that the prescribed number of staff return to the workplace.</a:t>
            </a:r>
          </a:p>
          <a:p>
            <a:pPr marL="285750" indent="-285750" algn="just">
              <a:lnSpc>
                <a:spcPct val="107000"/>
              </a:lnSpc>
              <a:spcAft>
                <a:spcPts val="800"/>
              </a:spcAft>
              <a:buFont typeface="Arial" panose="020B0604020202020204" pitchFamily="34" charset="0"/>
              <a:buChar char="•"/>
            </a:pPr>
            <a:r>
              <a:rPr lang="en-GB" dirty="0">
                <a:effectLst/>
                <a:latin typeface="Gill Sans"/>
                <a:ea typeface="Calibri" panose="020F0502020204030204" pitchFamily="34" charset="0"/>
                <a:cs typeface="Times New Roman" panose="02020603050405020304" pitchFamily="18" charset="0"/>
              </a:rPr>
              <a:t>Banners will be placed at the entrance of all major buildings as a secondary reminder to ensure that staff are aware of that particular week’s roster colour and do not sit in an incorrect desk position for their designated week.</a:t>
            </a:r>
          </a:p>
          <a:p>
            <a:pPr marL="285750" indent="-285750" algn="just">
              <a:lnSpc>
                <a:spcPct val="107000"/>
              </a:lnSpc>
              <a:spcAft>
                <a:spcPts val="800"/>
              </a:spcAft>
              <a:buFont typeface="Arial" panose="020B0604020202020204" pitchFamily="34" charset="0"/>
              <a:buChar char="•"/>
            </a:pPr>
            <a:r>
              <a:rPr lang="en-US" dirty="0">
                <a:latin typeface="Gill Sans"/>
                <a:ea typeface="Calibri" panose="020F0502020204030204" pitchFamily="34" charset="0"/>
                <a:cs typeface="Times New Roman" panose="02020603050405020304" pitchFamily="18" charset="0"/>
              </a:rPr>
              <a:t>In addition, meeting rooms have been equipped with facilities allowing a combination of face-to-face meetings in the office with virtual participants. Staff are expected to use these facilities for their meetings in the office.</a:t>
            </a:r>
          </a:p>
          <a:p>
            <a:pPr marL="285750" indent="-285750" algn="just">
              <a:lnSpc>
                <a:spcPct val="107000"/>
              </a:lnSpc>
              <a:spcAft>
                <a:spcPts val="800"/>
              </a:spcAft>
              <a:buFont typeface="Arial" panose="020B0604020202020204" pitchFamily="34" charset="0"/>
              <a:buChar char="•"/>
            </a:pPr>
            <a:r>
              <a:rPr lang="en-US" dirty="0">
                <a:latin typeface="Gill Sans"/>
                <a:ea typeface="Calibri" panose="020F0502020204030204" pitchFamily="34" charset="0"/>
                <a:cs typeface="Times New Roman" panose="02020603050405020304" pitchFamily="18" charset="0"/>
              </a:rPr>
              <a:t>For the avoidance of doubt, wearing a mask when not sitting at your desk will continue to be expected, as well as compliance with other Transition Controls.</a:t>
            </a:r>
          </a:p>
          <a:p>
            <a:pPr marL="285750" indent="-285750" algn="just">
              <a:lnSpc>
                <a:spcPct val="107000"/>
              </a:lnSpc>
              <a:spcAft>
                <a:spcPts val="800"/>
              </a:spcAft>
              <a:buFont typeface="Arial" panose="020B0604020202020204" pitchFamily="34" charset="0"/>
              <a:buChar char="•"/>
            </a:pPr>
            <a:endParaRPr lang="en-GB" dirty="0">
              <a:effectLst/>
              <a:latin typeface="Gill Sans"/>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309B9F3-42FF-44AF-A808-A5C25628CB37}"/>
              </a:ext>
            </a:extLst>
          </p:cNvPr>
          <p:cNvSpPr txBox="1"/>
          <p:nvPr/>
        </p:nvSpPr>
        <p:spPr>
          <a:xfrm>
            <a:off x="867007" y="319226"/>
            <a:ext cx="6098344" cy="532903"/>
          </a:xfrm>
          <a:prstGeom prst="rect">
            <a:avLst/>
          </a:prstGeom>
          <a:noFill/>
        </p:spPr>
        <p:txBody>
          <a:bodyPr wrap="square">
            <a:spAutoFit/>
          </a:bodyPr>
          <a:lstStyle/>
          <a:p>
            <a:pPr algn="just">
              <a:lnSpc>
                <a:spcPct val="107000"/>
              </a:lnSpc>
              <a:spcAft>
                <a:spcPts val="800"/>
              </a:spcAft>
            </a:pPr>
            <a:r>
              <a:rPr lang="en-GB" sz="2800" dirty="0">
                <a:effectLst/>
                <a:latin typeface="Gill Sans"/>
                <a:ea typeface="Calibri" panose="020F0502020204030204" pitchFamily="34" charset="0"/>
                <a:cs typeface="Times New Roman" panose="02020603050405020304" pitchFamily="18" charset="0"/>
              </a:rPr>
              <a:t>Communication</a:t>
            </a:r>
            <a:endParaRPr lang="en-GB" sz="2400" dirty="0">
              <a:effectLst/>
              <a:latin typeface="Gill Sans"/>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DEF57B4-82F0-4949-A4DD-1875C802E79B}"/>
              </a:ext>
            </a:extLst>
          </p:cNvPr>
          <p:cNvGrpSpPr/>
          <p:nvPr/>
        </p:nvGrpSpPr>
        <p:grpSpPr>
          <a:xfrm>
            <a:off x="9631101" y="475433"/>
            <a:ext cx="2023903" cy="4801338"/>
            <a:chOff x="9142829" y="475433"/>
            <a:chExt cx="2023903" cy="4801338"/>
          </a:xfrm>
        </p:grpSpPr>
        <p:pic>
          <p:nvPicPr>
            <p:cNvPr id="11" name="Picture 10">
              <a:extLst>
                <a:ext uri="{FF2B5EF4-FFF2-40B4-BE49-F238E27FC236}">
                  <a16:creationId xmlns:a16="http://schemas.microsoft.com/office/drawing/2014/main" id="{E27DB61F-0168-4991-881D-C8A6297F526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142829" y="475433"/>
              <a:ext cx="2023903" cy="4801338"/>
            </a:xfrm>
            <a:prstGeom prst="rect">
              <a:avLst/>
            </a:prstGeom>
          </p:spPr>
        </p:pic>
        <p:sp>
          <p:nvSpPr>
            <p:cNvPr id="2" name="Oval 1">
              <a:extLst>
                <a:ext uri="{FF2B5EF4-FFF2-40B4-BE49-F238E27FC236}">
                  <a16:creationId xmlns:a16="http://schemas.microsoft.com/office/drawing/2014/main" id="{457EE3C8-3A02-4E05-A19C-7ACF742162AF}"/>
                </a:ext>
              </a:extLst>
            </p:cNvPr>
            <p:cNvSpPr/>
            <p:nvPr/>
          </p:nvSpPr>
          <p:spPr>
            <a:xfrm>
              <a:off x="9508588" y="3492048"/>
              <a:ext cx="1274800" cy="1194253"/>
            </a:xfrm>
            <a:prstGeom prst="ellipse">
              <a:avLst/>
            </a:prstGeom>
            <a:ln>
              <a:noFill/>
            </a:ln>
            <a:scene3d>
              <a:camera prst="isometricOffAxis2Left">
                <a:rot lat="478162" lon="1257068" rev="21557892"/>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2000" b="1" dirty="0"/>
                <a:t>GREEN</a:t>
              </a:r>
              <a:endParaRPr lang="en-GB" b="1" dirty="0"/>
            </a:p>
          </p:txBody>
        </p:sp>
      </p:grpSp>
    </p:spTree>
    <p:extLst>
      <p:ext uri="{BB962C8B-B14F-4D97-AF65-F5344CB8AC3E}">
        <p14:creationId xmlns:p14="http://schemas.microsoft.com/office/powerpoint/2010/main" val="26164372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1A8B7449C4F489B9001D29CC0C8C1" ma:contentTypeVersion="1" ma:contentTypeDescription="Create a new document." ma:contentTypeScope="" ma:versionID="89cd28f756ca4d6fa1022bddfb76095f">
  <xsd:schema xmlns:xsd="http://www.w3.org/2001/XMLSchema" xmlns:xs="http://www.w3.org/2001/XMLSchema" xmlns:p="http://schemas.microsoft.com/office/2006/metadata/properties" xmlns:ns2="9d51eac6-a7d5-47f5-a119-63d146adb134" targetNamespace="http://schemas.microsoft.com/office/2006/metadata/properties" ma:root="true" ma:fieldsID="2447253ed25693b99bb24f55821addfc" ns2:_="">
    <xsd:import namespace="9d51eac6-a7d5-47f5-a119-63d146adb13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DB4A08-FFFF-4991-9E28-B70529BE16C6}"/>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http://schemas.microsoft.com/sharepoint/v3"/>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23977</TotalTime>
  <Words>490</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Gill Sans</vt:lpstr>
      <vt:lpstr>Gill Sans Light</vt:lpstr>
      <vt:lpstr>Office Theme</vt:lpstr>
      <vt:lpstr>MAF Gradual Return to the Office</vt:lpstr>
      <vt:lpstr>Return to the Office Roster</vt:lpstr>
      <vt:lpstr>Desk Allocation</vt:lpstr>
      <vt:lpstr>MAF Return to the Office - Weekly Shift Pattern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Jason Dowling</dc:creator>
  <cp:lastModifiedBy>Dowling, Jason Peter UIB14XC</cp:lastModifiedBy>
  <cp:revision>183</cp:revision>
  <dcterms:created xsi:type="dcterms:W3CDTF">2018-09-24T07:27:56Z</dcterms:created>
  <dcterms:modified xsi:type="dcterms:W3CDTF">2021-10-14T10:59:23Z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0x010100F1C1A8B7449C4F489B9001D29CC0C8C1</vt:lpwstr>
  </property>
</Properties>
</file>